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9" r:id="rId3"/>
    <p:sldId id="260" r:id="rId4"/>
    <p:sldId id="261" r:id="rId5"/>
    <p:sldId id="285" r:id="rId6"/>
    <p:sldId id="287" r:id="rId7"/>
    <p:sldId id="264" r:id="rId8"/>
    <p:sldId id="310" r:id="rId9"/>
    <p:sldId id="311" r:id="rId10"/>
    <p:sldId id="312" r:id="rId11"/>
    <p:sldId id="270" r:id="rId12"/>
    <p:sldId id="313" r:id="rId13"/>
    <p:sldId id="294" r:id="rId14"/>
    <p:sldId id="295" r:id="rId15"/>
    <p:sldId id="296" r:id="rId16"/>
    <p:sldId id="297" r:id="rId17"/>
    <p:sldId id="298" r:id="rId18"/>
    <p:sldId id="299" r:id="rId19"/>
    <p:sldId id="301" r:id="rId20"/>
    <p:sldId id="300" r:id="rId21"/>
    <p:sldId id="302" r:id="rId22"/>
    <p:sldId id="303" r:id="rId23"/>
    <p:sldId id="276" r:id="rId24"/>
    <p:sldId id="304" r:id="rId25"/>
    <p:sldId id="305" r:id="rId26"/>
    <p:sldId id="306" r:id="rId27"/>
    <p:sldId id="307" r:id="rId28"/>
    <p:sldId id="319" r:id="rId29"/>
    <p:sldId id="308" r:id="rId30"/>
    <p:sldId id="309" r:id="rId31"/>
    <p:sldId id="280" r:id="rId32"/>
    <p:sldId id="316" r:id="rId33"/>
    <p:sldId id="317" r:id="rId34"/>
    <p:sldId id="314" r:id="rId35"/>
    <p:sldId id="315" r:id="rId36"/>
    <p:sldId id="318" r:id="rId37"/>
    <p:sldId id="282" r:id="rId38"/>
    <p:sldId id="286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28" autoAdjust="0"/>
    <p:restoredTop sz="94660"/>
  </p:normalViewPr>
  <p:slideViewPr>
    <p:cSldViewPr snapToGrid="0">
      <p:cViewPr>
        <p:scale>
          <a:sx n="66" d="100"/>
          <a:sy n="66" d="100"/>
        </p:scale>
        <p:origin x="156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4.png"/><Relationship Id="rId7" Type="http://schemas.openxmlformats.org/officeDocument/2006/relationships/package" Target="../embeddings/Microsoft_Visio___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slide" Target="slide2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__1.vsdx"/><Relationship Id="rId5" Type="http://schemas.openxmlformats.org/officeDocument/2006/relationships/image" Target="../media/image17.png"/><Relationship Id="rId4" Type="http://schemas.openxmlformats.org/officeDocument/2006/relationships/slide" Target="slide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Visio___2.vsdx"/><Relationship Id="rId4" Type="http://schemas.openxmlformats.org/officeDocument/2006/relationships/slide" Target="slide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3.vsdx"/><Relationship Id="rId3" Type="http://schemas.openxmlformats.org/officeDocument/2006/relationships/slide" Target="slide10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slide" Target="slide14.xml"/><Relationship Id="rId5" Type="http://schemas.openxmlformats.org/officeDocument/2006/relationships/slide" Target="slide20.xml"/><Relationship Id="rId4" Type="http://schemas.openxmlformats.org/officeDocument/2006/relationships/slide" Target="slide12.xml"/><Relationship Id="rId9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__5.vsdx"/><Relationship Id="rId5" Type="http://schemas.openxmlformats.org/officeDocument/2006/relationships/image" Target="../media/image41.emf"/><Relationship Id="rId4" Type="http://schemas.openxmlformats.org/officeDocument/2006/relationships/package" Target="../embeddings/Microsoft_Visio___4.vsd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6.png"/><Relationship Id="rId7" Type="http://schemas.openxmlformats.org/officeDocument/2006/relationships/package" Target="../embeddings/Microsoft_Visio___7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4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Visio___9.vsdx"/><Relationship Id="rId5" Type="http://schemas.openxmlformats.org/officeDocument/2006/relationships/image" Target="../media/image44.emf"/><Relationship Id="rId4" Type="http://schemas.openxmlformats.org/officeDocument/2006/relationships/package" Target="../embeddings/Microsoft_Visio___8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Visio___11.vsdx"/><Relationship Id="rId5" Type="http://schemas.openxmlformats.org/officeDocument/2006/relationships/image" Target="../media/image49.emf"/><Relationship Id="rId4" Type="http://schemas.openxmlformats.org/officeDocument/2006/relationships/package" Target="../embeddings/Microsoft_Visio___10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52.emf"/><Relationship Id="rId4" Type="http://schemas.openxmlformats.org/officeDocument/2006/relationships/package" Target="../embeddings/Microsoft_Visio___12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52.emf"/><Relationship Id="rId4" Type="http://schemas.openxmlformats.org/officeDocument/2006/relationships/package" Target="../embeddings/Microsoft_Visio___12.vsd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Visio___15.vsdx"/><Relationship Id="rId5" Type="http://schemas.openxmlformats.org/officeDocument/2006/relationships/image" Target="../media/image53.emf"/><Relationship Id="rId4" Type="http://schemas.openxmlformats.org/officeDocument/2006/relationships/package" Target="../embeddings/Microsoft_Visio___14.vsdx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6.vsdx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Visio___17.vsdx"/><Relationship Id="rId5" Type="http://schemas.openxmlformats.org/officeDocument/2006/relationships/slide" Target="slide22.xml"/><Relationship Id="rId4" Type="http://schemas.openxmlformats.org/officeDocument/2006/relationships/image" Target="../media/image5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8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0.emf"/><Relationship Id="rId5" Type="http://schemas.openxmlformats.org/officeDocument/2006/relationships/slide" Target="slide20.xml"/><Relationship Id="rId4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本科毕业论文答辩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19</a:t>
            </a:r>
            <a:r>
              <a:rPr lang="zh-CN" altLang="en-US" sz="28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导体传输线的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端口表征</a:t>
                </a:r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9149" b="-30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3645B-1F15-4470-83AF-7F95FE7E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端口编号约定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链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ABCD</a:t>
                </a:r>
                <a:r>
                  <a:rPr lang="en-US" altLang="zh-CN" dirty="0"/>
                  <a:t> )</a:t>
                </a:r>
                <a:r>
                  <a:rPr lang="zh-CN" altLang="en-US" dirty="0"/>
                  <a:t> 参数定义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4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由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方程的通解可推出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式中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</m:oMath>
                  </m:oMathPara>
                </a14:m>
                <a:endParaRPr lang="en-US" altLang="zh-CN" sz="26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由上式可由传输线参数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计算链参数，其他网络参数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可由链参数转换得到。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964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hlinkClick r:id="rId6" action="ppaction://hlinksldjump" tooltip="返回"/>
            <a:extLst>
              <a:ext uri="{FF2B5EF4-FFF2-40B4-BE49-F238E27FC236}">
                <a16:creationId xmlns:a16="http://schemas.microsoft.com/office/drawing/2014/main" id="{F96F7C41-B3A1-4340-A9A7-711BA1332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859276"/>
              </p:ext>
            </p:extLst>
          </p:nvPr>
        </p:nvGraphicFramePr>
        <p:xfrm>
          <a:off x="422439" y="2070000"/>
          <a:ext cx="4085990" cy="275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0" name="Visio" r:id="rId7" imgW="3990962" imgH="2695522" progId="Visio.Drawing.15">
                  <p:embed/>
                </p:oleObj>
              </mc:Choice>
              <mc:Fallback>
                <p:oleObj name="Visio" r:id="rId7" imgW="3990962" imgH="2695522" progId="Visio.Drawing.15">
                  <p:embed/>
                  <p:pic>
                    <p:nvPicPr>
                      <p:cNvPr id="9" name="对象 8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1DECA77E-39D5-4CD5-B659-D6F03E600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9" y="2070000"/>
                        <a:ext cx="4085990" cy="2759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81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E846B4-8548-42F2-8C50-D08B92A5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逆过程：由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参数提取传输线 </a:t>
            </a:r>
            <a:r>
              <a:rPr lang="en-US" altLang="zh-CN" i="1" dirty="0"/>
              <a:t>RLGC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E53C5-52F9-4D9C-A3BE-280E1FFA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已导出</a:t>
                </a:r>
                <a:r>
                  <a:rPr lang="zh-CN" altLang="en-US" b="1" dirty="0"/>
                  <a:t>正过程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 algn="ctr">
                  <a:buNone/>
                </a:pP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由传输线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RLGC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参数求解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参数的流程</a:t>
                </a:r>
                <a:endParaRPr lang="en-US" altLang="zh-CN" sz="17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7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  <a:blipFill>
                <a:blip r:embed="rId3"/>
                <a:stretch>
                  <a:fillRect l="-1578" t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hlinkClick r:id="rId4" action="ppaction://hlinksldjump" tooltip="返回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逆过程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/>
                  <a:t>1. </a:t>
                </a:r>
                <a:r>
                  <a:rPr lang="zh-CN" altLang="en-US" dirty="0"/>
                  <a:t>把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参数转换为链参数</a:t>
                </a:r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作对角化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特征值分解</a:t>
                </a:r>
                <a:r>
                  <a:rPr lang="en-US" altLang="zh-CN" dirty="0"/>
                  <a:t> ) 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由正过程</a:t>
                </a: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可知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定义不唯一</a:t>
                </a:r>
                <a:r>
                  <a:rPr lang="en-US" altLang="zh-CN" dirty="0"/>
                  <a:t> )</a:t>
                </a:r>
                <a:endParaRPr lang="en-US" altLang="zh-CN" i="1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进而求出复传播常数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，特征阻抗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𝜞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208" t="-759" r="-1662" b="-9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F6B8ECA-B296-4769-8EFC-129ECC884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616630"/>
              </p:ext>
            </p:extLst>
          </p:nvPr>
        </p:nvGraphicFramePr>
        <p:xfrm>
          <a:off x="325437" y="2153678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3" name="Visio" r:id="rId6" imgW="3867337" imgH="3043317" progId="Visio.Drawing.15">
                  <p:embed/>
                </p:oleObj>
              </mc:Choice>
              <mc:Fallback>
                <p:oleObj name="Visio" r:id="rId6" imgW="3867337" imgH="3043317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07B67EE-CFA8-4652-A53B-4B9C1197B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" y="2153678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9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相位折叠现象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D3317-F923-49A1-B179-19034479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36" y="727417"/>
            <a:ext cx="5730229" cy="43019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u="sng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相位折叠实例：双导体传输线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64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基于不连续点计数的相位解折叠算法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14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572000" y="5771848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3842A62-F589-4F44-9E43-99E63DD0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851" y="9742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hlinkClick r:id="rId4" action="ppaction://hlinksldjump" tooltip="返回"/>
            <a:extLst>
              <a:ext uri="{FF2B5EF4-FFF2-40B4-BE49-F238E27FC236}">
                <a16:creationId xmlns:a16="http://schemas.microsoft.com/office/drawing/2014/main" id="{99BB1887-114A-4734-A025-3BFD8340A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57890"/>
              </p:ext>
            </p:extLst>
          </p:nvPr>
        </p:nvGraphicFramePr>
        <p:xfrm>
          <a:off x="4005996" y="1714008"/>
          <a:ext cx="5064968" cy="389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" name="Visio" r:id="rId5" imgW="3867337" imgH="2971800" progId="Visio.Drawing.15">
                  <p:embed/>
                </p:oleObj>
              </mc:Choice>
              <mc:Fallback>
                <p:oleObj name="Visio" r:id="rId5" imgW="3867337" imgH="2971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996" y="1714008"/>
                        <a:ext cx="5064968" cy="38922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4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1B95848-EAE2-4028-ABD3-F9250C61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54" y="819808"/>
            <a:ext cx="5499633" cy="41287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15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相位解折叠效果：双导体传输线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8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DADA266-2C05-4E47-A7F7-F7EABF4E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690101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若是多导体？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不连续点计数总是针对同一个位置，然而特征值的排序可能任意改变，</a:t>
                </a:r>
                <a:r>
                  <a:rPr lang="zh-CN" altLang="en-US" b="1" dirty="0"/>
                  <a:t>见右图</a:t>
                </a:r>
                <a:endParaRPr lang="en-US" altLang="zh-CN" b="1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相位折叠示例：三导体传输线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；红：位置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4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828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 action="ppaction://hlinksldjump" tooltip="返回解折叠成功图"/>
            <a:extLst>
              <a:ext uri="{FF2B5EF4-FFF2-40B4-BE49-F238E27FC236}">
                <a16:creationId xmlns:a16="http://schemas.microsoft.com/office/drawing/2014/main" id="{09EAE7E1-FB42-4DC4-B8AC-17A5E392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87" y="727417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</a:t>
                </a:r>
                <a:endParaRPr lang="en-US" altLang="zh-CN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早判跳变点导致解折叠失败，</a:t>
                </a:r>
                <a:r>
                  <a:rPr lang="zh-CN" altLang="en-US" b="1" dirty="0"/>
                  <a:t>见右图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4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相位解折叠失败：三导体传输线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5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7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考察特征向量矩阵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若特征向量已归一化，则由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线性无关，知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的主对角线元素的模都为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，而非主对角元素的模都</a:t>
                </a:r>
                <a:r>
                  <a:rPr lang="zh-CN" altLang="en-US" dirty="0"/>
                  <a:t>（远）</a:t>
                </a:r>
                <a:r>
                  <a:rPr lang="zh-CN" altLang="zh-CN" dirty="0"/>
                  <a:t>小于</a:t>
                </a:r>
                <a:r>
                  <a:rPr lang="en-US" altLang="zh-CN" dirty="0"/>
                  <a:t>1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3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445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E35B34-1489-4D35-8117-83CFBDA2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902"/>
            <a:ext cx="5112048" cy="38340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Hermitian </a:t>
                </a:r>
                <a:r>
                  <a:rPr lang="zh-CN" altLang="en-US" b="1" dirty="0"/>
                  <a:t>内积图：三导体传输线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；纵坐标：内积的模</a:t>
                </a:r>
                <a:endParaRPr lang="en-US" altLang="zh-CN" dirty="0"/>
              </a:p>
              <a:p>
                <a:r>
                  <a:rPr lang="zh-CN" altLang="en-US" dirty="0"/>
                  <a:t>上子图：当前频率位置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下子图：当前频率位置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蓝：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；红：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blipFill>
                <a:blip r:embed="rId3"/>
                <a:stretch>
                  <a:fillRect l="-1034" t="-2016" b="-4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4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7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基于 </a:t>
            </a:r>
            <a:r>
              <a:rPr lang="en-US" altLang="zh-CN" sz="3200" i="1" dirty="0"/>
              <a:t>S</a:t>
            </a:r>
            <a:r>
              <a:rPr lang="en-US" altLang="zh-CN" sz="3200" dirty="0"/>
              <a:t> </a:t>
            </a:r>
            <a:r>
              <a:rPr lang="zh-CN" altLang="en-US" sz="3200" dirty="0"/>
              <a:t>参数的多导体传输线 </a:t>
            </a:r>
            <a:r>
              <a:rPr lang="en-US" altLang="zh-CN" sz="3200" i="1" dirty="0"/>
              <a:t>RLCG</a:t>
            </a:r>
            <a:r>
              <a:rPr lang="en-US" altLang="zh-CN" sz="3200" dirty="0"/>
              <a:t> </a:t>
            </a:r>
            <a:r>
              <a:rPr lang="zh-CN" altLang="en-US" sz="3200" dirty="0"/>
              <a:t>提取算法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答辩人：危国锐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导师：夏彬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Hermitian</a:t>
            </a:r>
            <a:r>
              <a:rPr lang="zh-CN" altLang="en-US" dirty="0"/>
              <a:t>内积的模式追踪算法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275810" y="6173334"/>
            <a:ext cx="467794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hlinkClick r:id="rId3" action="ppaction://hlinksldjump" tooltip="返回"/>
            <a:extLst>
              <a:ext uri="{FF2B5EF4-FFF2-40B4-BE49-F238E27FC236}">
                <a16:creationId xmlns:a16="http://schemas.microsoft.com/office/drawing/2014/main" id="{E1894CF1-B619-4420-B5EF-BFCD1FEE4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61" y="1755157"/>
            <a:ext cx="4686820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 tooltip="转至解折叠失败图"/>
            <a:extLst>
              <a:ext uri="{FF2B5EF4-FFF2-40B4-BE49-F238E27FC236}">
                <a16:creationId xmlns:a16="http://schemas.microsoft.com/office/drawing/2014/main" id="{5A32247B-3B21-443B-A458-96A28FC5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01" y="787114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 </a:t>
            </a:r>
            <a:r>
              <a:rPr lang="en-US" altLang="zh-CN" dirty="0"/>
              <a:t>+ </a:t>
            </a:r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4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/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相位解折叠成功：三导体传输线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 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blipFill>
                <a:blip r:embed="rId5"/>
                <a:stretch>
                  <a:fillRect l="-989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5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端口编号合规化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见“</a:t>
                </a:r>
                <a:r>
                  <a:rPr lang="zh-CN" altLang="en-US" dirty="0">
                    <a:hlinkClick r:id="rId3" action="ppaction://hlinksldjump" tooltip="查看端口编号约定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端口编号约定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求链参数</a:t>
                </a:r>
                <a:r>
                  <a:rPr lang="en-US" altLang="zh-CN" b="1" dirty="0"/>
                  <a:t> )</a:t>
                </a:r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>
                    <a:hlinkClick r:id="rId4" action="ppaction://hlinksldjump" tooltip="对A的特征值分解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求初始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模式追踪</a:t>
                </a:r>
                <a:r>
                  <a:rPr lang="en-US" altLang="zh-CN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</a:t>
                </a:r>
                <a:r>
                  <a:rPr lang="en-US" altLang="zh-CN" b="1" dirty="0"/>
                  <a:t>)</a:t>
                </a:r>
              </a:p>
              <a:p>
                <a:pPr lvl="1"/>
                <a:r>
                  <a:rPr lang="zh-CN" altLang="en-US" dirty="0"/>
                  <a:t>重排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>
                    <a:hlinkClick r:id="rId6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相位解折叠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由模式追踪后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Step-6 ( </a:t>
                </a:r>
                <a:r>
                  <a:rPr lang="zh-CN" altLang="en-US" b="1" dirty="0">
                    <a:hlinkClick r:id="rId4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求传输线参数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包括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𝑹𝑳𝑮𝑪</m:t>
                    </m:r>
                  </m:oMath>
                </a14:m>
                <a:endParaRPr lang="en-US" altLang="zh-CN" b="1" i="1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7"/>
                <a:stretch>
                  <a:fillRect l="-1797" t="-124" b="-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98C58-1522-4A97-BA23-B1B846A2A6A6}"/>
              </a:ext>
            </a:extLst>
          </p:cNvPr>
          <p:cNvSpPr txBox="1"/>
          <p:nvPr/>
        </p:nvSpPr>
        <p:spPr>
          <a:xfrm>
            <a:off x="4119393" y="6369917"/>
            <a:ext cx="476078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参数的传输线参数提取算法流程图</a:t>
            </a:r>
            <a:endParaRPr lang="en-US" altLang="zh-CN" b="1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3C5404-C616-4A57-9201-3B1111290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95" y="1369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66F8CC3-F5AA-4AF9-9FC4-233E60BFA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982886"/>
              </p:ext>
            </p:extLst>
          </p:nvPr>
        </p:nvGraphicFramePr>
        <p:xfrm>
          <a:off x="4119393" y="1445155"/>
          <a:ext cx="4681476" cy="487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" name="Visio" r:id="rId8" imgW="4743370" imgH="4933844" progId="Visio.Drawing.15">
                  <p:embed/>
                </p:oleObj>
              </mc:Choice>
              <mc:Fallback>
                <p:oleObj name="Visio" r:id="rId8" imgW="4743370" imgH="493384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393" y="1445155"/>
                        <a:ext cx="4681476" cy="4876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5407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C28BEFC-1826-4E73-AA11-9E0D7EB7F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r="5847"/>
          <a:stretch/>
        </p:blipFill>
        <p:spPr>
          <a:xfrm>
            <a:off x="4061339" y="800888"/>
            <a:ext cx="5003563" cy="4103103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1A9CB71-7BC3-456D-8F91-B89D7D912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399916"/>
              </p:ext>
            </p:extLst>
          </p:nvPr>
        </p:nvGraphicFramePr>
        <p:xfrm>
          <a:off x="201798" y="4290027"/>
          <a:ext cx="5272088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" name="Visio" r:id="rId4" imgW="6139056" imgH="2786196" progId="Visio.Drawing.15">
                  <p:embed/>
                </p:oleObj>
              </mc:Choice>
              <mc:Fallback>
                <p:oleObj name="Visio" r:id="rId4" imgW="6139056" imgH="278619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290027"/>
                        <a:ext cx="5272088" cy="239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728170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验证由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en-US" dirty="0"/>
              <a:t>参数求解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6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8374D6A-3344-48D5-8CC7-F71D3DE8B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057673"/>
              </p:ext>
            </p:extLst>
          </p:nvPr>
        </p:nvGraphicFramePr>
        <p:xfrm>
          <a:off x="665869" y="2889358"/>
          <a:ext cx="3223627" cy="138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69" y="2889358"/>
                        <a:ext cx="3223627" cy="13841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73886" y="4747227"/>
            <a:ext cx="3621144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 </a:t>
            </a:r>
            <a:r>
              <a:rPr lang="zh-CN" altLang="en-US" b="1" dirty="0"/>
              <a:t>参数对比：</a:t>
            </a:r>
            <a:r>
              <a:rPr lang="en-US" altLang="zh-CN" b="1" dirty="0"/>
              <a:t>4-</a:t>
            </a:r>
            <a:r>
              <a:rPr lang="zh-CN" altLang="en-US" b="1" dirty="0"/>
              <a:t>耦合微带线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左纵坐标：幅度 </a:t>
            </a:r>
            <a:r>
              <a:rPr lang="en-US" altLang="zh-CN" dirty="0"/>
              <a:t>( dB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右纵坐标：相位 </a:t>
            </a:r>
            <a:r>
              <a:rPr lang="en-US" altLang="zh-CN" dirty="0"/>
              <a:t>( rad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ADS </a:t>
            </a:r>
            <a:r>
              <a:rPr lang="zh-CN" altLang="en-US" dirty="0"/>
              <a:t>仿真</a:t>
            </a:r>
          </a:p>
        </p:txBody>
      </p:sp>
    </p:spTree>
    <p:extLst>
      <p:ext uri="{BB962C8B-B14F-4D97-AF65-F5344CB8AC3E}">
        <p14:creationId xmlns:p14="http://schemas.microsoft.com/office/powerpoint/2010/main" val="3689396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766420B-703B-453E-B2B5-3BCDAA1E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" t="3346" r="5335" b="2879"/>
          <a:stretch/>
        </p:blipFill>
        <p:spPr bwMode="auto">
          <a:xfrm>
            <a:off x="3733274" y="663783"/>
            <a:ext cx="5355773" cy="40725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43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/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奇偶模传播常数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特征阻抗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GHz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的实部；</a:t>
                </a:r>
                <a:endParaRPr lang="en-US" altLang="zh-CN" dirty="0"/>
              </a:p>
              <a:p>
                <a:r>
                  <a:rPr lang="zh-CN" altLang="en-US" dirty="0"/>
                  <a:t>右纵坐标：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的虚部；</a:t>
                </a:r>
                <a:endParaRPr lang="en-US" altLang="zh-CN" dirty="0"/>
              </a:p>
              <a:p>
                <a:r>
                  <a:rPr lang="zh-CN" altLang="en-US" dirty="0"/>
                  <a:t>实线：本文算法；</a:t>
                </a:r>
                <a:endParaRPr lang="en-US" altLang="zh-CN" dirty="0"/>
              </a:p>
              <a:p>
                <a:r>
                  <a:rPr lang="zh-CN" altLang="en-US" dirty="0"/>
                  <a:t>虚线：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blipFill>
                <a:blip r:embed="rId4"/>
                <a:stretch>
                  <a:fillRect l="-1515" t="-2027" r="-1347" b="-4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520087"/>
              </p:ext>
            </p:extLst>
          </p:nvPr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3" name="Visio" r:id="rId5" imgW="3805098" imgH="1990565" progId="Visio.Drawing.15">
                  <p:embed/>
                </p:oleObj>
              </mc:Choice>
              <mc:Fallback>
                <p:oleObj name="Visio" r:id="rId5" imgW="3805098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810784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4" name="Visio" r:id="rId7" imgW="6500979" imgH="2786196" progId="Visio.Drawing.15">
                  <p:embed/>
                </p:oleObj>
              </mc:Choice>
              <mc:Fallback>
                <p:oleObj name="Visio" r:id="rId7" imgW="6500979" imgH="2786196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52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EF5D0A6-1871-421E-8B8F-5A1D3C95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700" y="727417"/>
            <a:ext cx="5613300" cy="420997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，对比</a:t>
            </a:r>
            <a:r>
              <a:rPr lang="en-US" altLang="zh-CN" b="1" dirty="0" err="1"/>
              <a:t>PowerSI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i="1" dirty="0"/>
              <a:t>G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紫实线：本文算法；</a:t>
            </a:r>
            <a:endParaRPr lang="en-US" altLang="zh-CN" dirty="0"/>
          </a:p>
          <a:p>
            <a:r>
              <a:rPr lang="zh-CN" altLang="en-US" dirty="0"/>
              <a:t>黑虚线：</a:t>
            </a:r>
            <a:r>
              <a:rPr lang="en-US" altLang="zh-CN" dirty="0" err="1"/>
              <a:t>Candence</a:t>
            </a:r>
            <a:r>
              <a:rPr lang="en-US" altLang="zh-CN" dirty="0"/>
              <a:t> </a:t>
            </a:r>
            <a:r>
              <a:rPr lang="en-US" altLang="zh-CN" dirty="0" err="1"/>
              <a:t>Sigrity</a:t>
            </a:r>
            <a:r>
              <a:rPr lang="en-US" altLang="zh-CN" dirty="0"/>
              <a:t> </a:t>
            </a:r>
            <a:r>
              <a:rPr lang="en-US" altLang="zh-CN" dirty="0" err="1"/>
              <a:t>PowerSI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6" name="Visio" r:id="rId4" imgW="3805098" imgH="1990565" progId="Visio.Drawing.15">
                  <p:embed/>
                </p:oleObj>
              </mc:Choice>
              <mc:Fallback>
                <p:oleObj name="Visio" r:id="rId4" imgW="3805098" imgH="1990565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F845576-4C9C-47B9-88E2-CE799C768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972855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7" name="Visio" r:id="rId6" imgW="6500979" imgH="2786196" progId="Visio.Drawing.15">
                  <p:embed/>
                </p:oleObj>
              </mc:Choice>
              <mc:Fallback>
                <p:oleObj name="Visio" r:id="rId6" imgW="6500979" imgH="2786196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36FC4A57-E925-48AD-926D-79C2F61279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9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B31F9E9-4DC1-4790-932F-78D4D284E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3" r="6982"/>
          <a:stretch/>
        </p:blipFill>
        <p:spPr>
          <a:xfrm>
            <a:off x="3583887" y="1082287"/>
            <a:ext cx="5558335" cy="336297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16-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原 </a:t>
            </a:r>
            <a:r>
              <a:rPr lang="en-US" altLang="zh-CN" b="1" dirty="0"/>
              <a:t>W-element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W-element ( HFSS )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82D0961-E477-4E2A-89CC-A2294ACAB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38446"/>
              </p:ext>
            </p:extLst>
          </p:nvPr>
        </p:nvGraphicFramePr>
        <p:xfrm>
          <a:off x="54728" y="3012951"/>
          <a:ext cx="3729662" cy="104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8" name="Visio" r:id="rId4" imgW="9429617" imgH="2652526" progId="Visio.Drawing.15">
                  <p:embed/>
                </p:oleObj>
              </mc:Choice>
              <mc:Fallback>
                <p:oleObj name="Visio" r:id="rId4" imgW="9429617" imgH="265252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8" y="3012951"/>
                        <a:ext cx="3729662" cy="1044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0C0DF29-89AE-4113-8CE0-D49281B49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64087"/>
              </p:ext>
            </p:extLst>
          </p:nvPr>
        </p:nvGraphicFramePr>
        <p:xfrm>
          <a:off x="106441" y="4519963"/>
          <a:ext cx="5272088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9" name="Visio" r:id="rId6" imgW="5600647" imgH="2243004" progId="Visio.Drawing.15">
                  <p:embed/>
                </p:oleObj>
              </mc:Choice>
              <mc:Fallback>
                <p:oleObj name="Visio" r:id="rId6" imgW="5600647" imgH="2243004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1" y="4519963"/>
                        <a:ext cx="5272088" cy="210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0830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0656F51E-50C1-4576-B10F-277556D24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9" t="1909" r="5815" b="2572"/>
          <a:stretch/>
        </p:blipFill>
        <p:spPr>
          <a:xfrm>
            <a:off x="3807538" y="790434"/>
            <a:ext cx="5340153" cy="422460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虚线：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82FDD5C1-EB2C-4FC9-AA74-FFB8CC8F7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08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A90C09F-870D-4F26-8584-0EC2AC45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" r="5664"/>
          <a:stretch/>
        </p:blipFill>
        <p:spPr>
          <a:xfrm>
            <a:off x="3689449" y="684674"/>
            <a:ext cx="534811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RLGC</a:t>
            </a:r>
            <a:r>
              <a:rPr lang="en-US" altLang="zh-CN" b="1" dirty="0"/>
              <a:t> </a:t>
            </a:r>
            <a:r>
              <a:rPr lang="zh-CN" altLang="en-US" b="1" dirty="0"/>
              <a:t>提取：全波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黑实线：从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  <a:endParaRPr lang="en-US" altLang="zh-CN" dirty="0"/>
          </a:p>
          <a:p>
            <a:r>
              <a:rPr lang="zh-CN" altLang="en-US" dirty="0"/>
              <a:t>绿虚线：从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796934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0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0D8DDFE-7E35-4BD8-B33D-79F440C3B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49111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1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 </a:t>
            </a:r>
            <a:r>
              <a:rPr lang="en-US" altLang="zh-CN" sz="2400" i="1" dirty="0"/>
              <a:t>S</a:t>
            </a:r>
            <a:r>
              <a:rPr lang="en-US" altLang="zh-CN" sz="2400" dirty="0"/>
              <a:t> </a:t>
            </a:r>
            <a:r>
              <a:rPr lang="zh-CN" altLang="en-US" sz="2400" dirty="0"/>
              <a:t>参数的传输线参数提取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实例分析与讨论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CB66D9C-53E1-4026-8C25-D1305443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9" t="2957" r="5083" b="2993"/>
          <a:stretch/>
        </p:blipFill>
        <p:spPr>
          <a:xfrm>
            <a:off x="3440006" y="701580"/>
            <a:ext cx="5729856" cy="436673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29312"/>
            <a:ext cx="399418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重建：全波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 </a:t>
            </a:r>
            <a:r>
              <a:rPr lang="en-US" altLang="zh-CN" dirty="0"/>
              <a:t>( </a:t>
            </a:r>
            <a:r>
              <a:rPr lang="zh-CN" altLang="en-US" dirty="0"/>
              <a:t>左</a:t>
            </a:r>
            <a:r>
              <a:rPr lang="en-US" altLang="zh-CN" dirty="0"/>
              <a:t>-</a:t>
            </a:r>
            <a:r>
              <a:rPr lang="zh-CN" altLang="en-US" dirty="0"/>
              <a:t>幅度，右</a:t>
            </a:r>
            <a:r>
              <a:rPr lang="en-US" altLang="zh-CN" dirty="0"/>
              <a:t>-</a:t>
            </a:r>
            <a:r>
              <a:rPr lang="zh-CN" altLang="en-US" dirty="0"/>
              <a:t>相位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虚线：用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en-US" altLang="zh-CN" dirty="0"/>
          </a:p>
          <a:p>
            <a:r>
              <a:rPr lang="zh-CN" altLang="en-US" dirty="0"/>
              <a:t>实线：用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A758DF9-DDC4-487D-A7FF-87EFD172B4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49918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4" name="Visio" r:id="rId4" imgW="4633813" imgH="1990565" progId="Visio.Drawing.15">
                  <p:embed/>
                </p:oleObj>
              </mc:Choice>
              <mc:Fallback>
                <p:oleObj name="Visio" r:id="rId4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4CB3A232-B904-4851-B641-9AF33678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752223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5" name="Visio" r:id="rId6" imgW="6858213" imgH="3867044" progId="Visio.Drawing.15">
                  <p:embed/>
                </p:oleObj>
              </mc:Choice>
              <mc:Fallback>
                <p:oleObj name="Visio" r:id="rId6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09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085259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32</a:t>
            </a:fld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F4CFD6-76F4-4E86-ABC3-46C04A53C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98432"/>
              </p:ext>
            </p:extLst>
          </p:nvPr>
        </p:nvGraphicFramePr>
        <p:xfrm>
          <a:off x="362258" y="2038399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6" name="Visio" r:id="rId3" imgW="3867337" imgH="3043317" progId="Visio.Drawing.15">
                  <p:embed/>
                </p:oleObj>
              </mc:Choice>
              <mc:Fallback>
                <p:oleObj name="Visio" r:id="rId3" imgW="3867337" imgH="3043317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F6B8ECA-B296-4769-8EFC-129ECC8849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58" y="2038399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rId5" action="ppaction://hlinksldjump" tooltip="返回"/>
            <a:extLst>
              <a:ext uri="{FF2B5EF4-FFF2-40B4-BE49-F238E27FC236}">
                <a16:creationId xmlns:a16="http://schemas.microsoft.com/office/drawing/2014/main" id="{71301BDE-3585-45D5-AEA3-D2EBFF1A9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4631"/>
              </p:ext>
            </p:extLst>
          </p:nvPr>
        </p:nvGraphicFramePr>
        <p:xfrm>
          <a:off x="4658075" y="1932538"/>
          <a:ext cx="4404690" cy="338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7" name="Visio" r:id="rId6" imgW="3867337" imgH="2971800" progId="Visio.Drawing.15">
                  <p:embed/>
                </p:oleObj>
              </mc:Choice>
              <mc:Fallback>
                <p:oleObj name="Visio" r:id="rId6" imgW="3867337" imgH="2971800" progId="Visio.Drawing.15">
                  <p:embed/>
                  <p:pic>
                    <p:nvPicPr>
                      <p:cNvPr id="5" name="对象 4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99BB1887-114A-4734-A025-3BFD8340A8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8075" y="1932538"/>
                        <a:ext cx="4404690" cy="3384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5429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6154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由传输线参数求解网络参数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398066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29750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47642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BAA6693-83D1-40CF-BB57-330DD150B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9794"/>
              </p:ext>
            </p:extLst>
          </p:nvPr>
        </p:nvGraphicFramePr>
        <p:xfrm>
          <a:off x="4478957" y="1261368"/>
          <a:ext cx="4283753" cy="446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3" name="Visio" r:id="rId3" imgW="4743370" imgH="4933844" progId="Visio.Drawing.15">
                  <p:embed/>
                </p:oleObj>
              </mc:Choice>
              <mc:Fallback>
                <p:oleObj name="Visio" r:id="rId3" imgW="4743370" imgH="4933844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66F8CC3-F5AA-4AF9-9FC4-233E60BFA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957" y="1261368"/>
                        <a:ext cx="4283753" cy="4462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hlinkClick r:id="rId5" action="ppaction://hlinksldjump" tooltip="查看算法说明"/>
            <a:extLst>
              <a:ext uri="{FF2B5EF4-FFF2-40B4-BE49-F238E27FC236}">
                <a16:creationId xmlns:a16="http://schemas.microsoft.com/office/drawing/2014/main" id="{5FCEE1BC-66F5-4F18-8461-C8921E84D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90" y="1799694"/>
            <a:ext cx="429101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2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b="1" dirty="0"/>
                  <a:t>1. </a:t>
                </a:r>
                <a:r>
                  <a:rPr lang="zh-CN" altLang="en-US" b="1" dirty="0"/>
                  <a:t>梳理传输线理论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定义传输线参数 </a:t>
                </a:r>
                <a:r>
                  <a:rPr lang="en-US" altLang="zh-CN" i="1" dirty="0"/>
                  <a:t>RLGC</a:t>
                </a:r>
                <a:r>
                  <a:rPr lang="zh-CN" altLang="en-US" dirty="0"/>
                  <a:t>，复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传播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i="1" dirty="0"/>
                  <a:t>，</a:t>
                </a:r>
                <a:r>
                  <a:rPr lang="zh-CN" altLang="en-US" dirty="0"/>
                  <a:t>特征</a:t>
                </a:r>
                <a14:m>
                  <m:oMath xmlns:m="http://schemas.openxmlformats.org/officeDocument/2006/math">
                    <m:r>
                      <a:rPr lang="zh-CN" altLang="en-US" b="0" i="0" dirty="0">
                        <a:latin typeface="Cambria Math" panose="02040503050406030204" pitchFamily="18" charset="0"/>
                      </a:rPr>
                      <m:t>阻抗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MTL </a:t>
                </a:r>
                <a:r>
                  <a:rPr lang="zh-CN" altLang="en-US" dirty="0"/>
                  <a:t>方程基本假设：准 </a:t>
                </a:r>
                <a:r>
                  <a:rPr lang="en-US" altLang="zh-CN" dirty="0"/>
                  <a:t>TEM ( quasi-TEM ) </a:t>
                </a:r>
                <a:r>
                  <a:rPr lang="zh-CN" altLang="en-US" dirty="0"/>
                  <a:t>假设</a:t>
                </a:r>
                <a:endParaRPr lang="en-US" altLang="zh-CN" dirty="0"/>
              </a:p>
              <a:p>
                <a:r>
                  <a:rPr lang="en-US" altLang="zh-CN" b="1" dirty="0"/>
                  <a:t>2. </a:t>
                </a:r>
                <a:r>
                  <a:rPr lang="zh-CN" altLang="en-US" b="1" dirty="0"/>
                  <a:t>梳理多导体传输线频域分析理论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方程的通解：对系数矩阵作相似对角化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 导体传输线的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端口表征：网络参数 </a:t>
                </a:r>
                <a:r>
                  <a:rPr lang="en-US" altLang="zh-CN" dirty="0"/>
                  <a:t>~ </a:t>
                </a:r>
                <a:r>
                  <a:rPr lang="zh-CN" altLang="en-US" dirty="0"/>
                  <a:t>传输线参数</a:t>
                </a:r>
                <a:endParaRPr lang="en-US" altLang="zh-CN" dirty="0"/>
              </a:p>
              <a:p>
                <a:r>
                  <a:rPr lang="en-US" altLang="zh-CN" b="1" dirty="0"/>
                  <a:t>3. </a:t>
                </a:r>
                <a:r>
                  <a:rPr lang="zh-CN" altLang="en-US" b="1" dirty="0"/>
                  <a:t>建立基于 </a:t>
                </a:r>
                <a:r>
                  <a:rPr lang="en-US" altLang="zh-CN" b="1" i="1" dirty="0"/>
                  <a:t>S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参数的传输线参数提取算法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基于不连续点计数的相位解折叠算法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 </a:t>
                </a:r>
                <a:r>
                  <a:rPr lang="en-US" altLang="zh-CN" dirty="0"/>
                  <a:t>Hermitian </a:t>
                </a:r>
                <a:r>
                  <a:rPr lang="zh-CN" altLang="en-US" dirty="0"/>
                  <a:t>内积的模式追踪算法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相关内容已投稿 </a:t>
                </a:r>
                <a:r>
                  <a:rPr lang="en-US" altLang="zh-CN" dirty="0"/>
                  <a:t>2020 </a:t>
                </a:r>
                <a:r>
                  <a:rPr lang="zh-CN" altLang="en-US" dirty="0"/>
                  <a:t>年全国微波毫米波会议并录用，题目：</a:t>
                </a:r>
                <a:r>
                  <a:rPr lang="zh-CN" altLang="zh-CN" dirty="0"/>
                  <a:t>基于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zh-CN" dirty="0"/>
                  <a:t>参数的耦合传输线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RLGC </a:t>
                </a:r>
                <a:r>
                  <a:rPr lang="zh-CN" altLang="zh-CN" dirty="0"/>
                  <a:t>参数提取算法</a:t>
                </a:r>
                <a:endParaRPr lang="en-US" altLang="zh-CN" dirty="0"/>
              </a:p>
              <a:p>
                <a:r>
                  <a:rPr lang="en-US" altLang="zh-CN" b="1" dirty="0"/>
                  <a:t>4. </a:t>
                </a:r>
                <a:r>
                  <a:rPr lang="zh-CN" altLang="en-US" b="1" dirty="0"/>
                  <a:t>仿真实验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使用 </a:t>
                </a:r>
                <a:r>
                  <a:rPr lang="en-US" altLang="zh-CN" dirty="0"/>
                  <a:t>HFSS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ADS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Cadence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Sigrity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MATLAB </a:t>
                </a:r>
                <a:r>
                  <a:rPr lang="zh-CN" altLang="en-US" dirty="0"/>
                  <a:t>等软件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28" t="-620" r="-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全文工作总结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921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FB0B12-6E14-415A-96E0-69988731D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1. MTL </a:t>
            </a:r>
            <a:r>
              <a:rPr lang="zh-CN" altLang="en-US" dirty="0"/>
              <a:t>方程基本假设对算法的影响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直流</a:t>
            </a:r>
            <a:r>
              <a:rPr lang="en-US" altLang="zh-CN" dirty="0"/>
              <a:t>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zh-CN" dirty="0"/>
              <a:t>参数和无限远频率处</a:t>
            </a:r>
            <a:r>
              <a:rPr lang="en-US" altLang="zh-CN" dirty="0"/>
              <a:t> </a:t>
            </a:r>
            <a:r>
              <a:rPr lang="en-US" altLang="zh-CN" i="1" dirty="0"/>
              <a:t>LC</a:t>
            </a:r>
            <a:r>
              <a:rPr lang="en-US" altLang="zh-CN" dirty="0"/>
              <a:t> </a:t>
            </a:r>
            <a:r>
              <a:rPr lang="zh-CN" altLang="zh-CN" dirty="0"/>
              <a:t>参数的提取算法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zh-CN" dirty="0"/>
              <a:t>模型的稳定性</a:t>
            </a:r>
            <a:r>
              <a:rPr lang="en-US" altLang="zh-CN" dirty="0"/>
              <a:t> ( stability )</a:t>
            </a:r>
            <a:r>
              <a:rPr lang="zh-CN" altLang="zh-CN" dirty="0"/>
              <a:t>、因果性</a:t>
            </a:r>
            <a:r>
              <a:rPr lang="en-US" altLang="zh-CN" dirty="0"/>
              <a:t> ( causality ) </a:t>
            </a:r>
            <a:r>
              <a:rPr lang="zh-CN" altLang="zh-CN" dirty="0"/>
              <a:t>和无源性</a:t>
            </a:r>
            <a:r>
              <a:rPr lang="en-US" altLang="zh-CN" dirty="0"/>
              <a:t> ( passivity )</a:t>
            </a:r>
          </a:p>
          <a:p>
            <a:r>
              <a:rPr lang="en-US" altLang="zh-CN" dirty="0"/>
              <a:t>4. </a:t>
            </a:r>
            <a:r>
              <a:rPr lang="zh-CN" altLang="zh-CN" dirty="0"/>
              <a:t>参数提取的误差来源和传递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zh-CN" dirty="0"/>
              <a:t>传输线模型建模性能的时域</a:t>
            </a:r>
            <a:r>
              <a:rPr lang="en-US" altLang="zh-CN" dirty="0"/>
              <a:t>-</a:t>
            </a:r>
            <a:r>
              <a:rPr lang="zh-CN" altLang="zh-CN" dirty="0"/>
              <a:t>频域定量评价指标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未来研究展望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317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+mn-ea"/>
                <a:ea typeface="+mn-ea"/>
              </a:rPr>
              <a:t>感谢老师和同学们的聆听</a:t>
            </a:r>
            <a:br>
              <a:rPr lang="en-US" altLang="zh-CN" sz="4400" dirty="0">
                <a:latin typeface="+mn-ea"/>
                <a:ea typeface="+mn-ea"/>
              </a:rPr>
            </a:br>
            <a:r>
              <a:rPr lang="zh-CN" altLang="en-US" sz="4400" dirty="0">
                <a:latin typeface="+mn-ea"/>
                <a:ea typeface="+mn-ea"/>
              </a:rPr>
              <a:t>恳请各位老师批评指正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93318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68BDD4-B3F9-44B4-B11A-3C2FAE6F41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[1] CHU Y, YU J Z, QIAN Z. Robust and efficient RLGC extraction for transmission line structures with periodic three-dimensional geometries[C]//2015 IEEE Symposium on Electromagnetic Compatibility and Signal Integrity, EMCSI 2015. Institute of Electrical and Electronics Engineers Inc., 2015: 203–208. DOI:10.1109/EMCSI.2015.7107686.</a:t>
            </a:r>
          </a:p>
          <a:p>
            <a:r>
              <a:rPr lang="en-US" altLang="zh-CN" dirty="0"/>
              <a:t>[2] BALACHANDRAN J, BREBELS S, CARCHON G,</a:t>
            </a:r>
            <a:r>
              <a:rPr lang="zh-CN" altLang="en-US" dirty="0"/>
              <a:t> </a:t>
            </a:r>
            <a:r>
              <a:rPr lang="en-US" altLang="zh-CN" dirty="0"/>
              <a:t>etc. Accurate broadband parameter extraction methodology for S-parameter measurements[C]//Proceedings - 9th IEEE Workshop on Signal Propagation on Interconnects, SPI 2005. . DOI:10.1109/SPI.2005.1500897.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64EF38-1FD9-470B-8F55-FCC8254B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807DAF-0B73-478F-9452-49DBCE7B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03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63AD00-5CF2-4504-BB01-14DF5B4081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 </a:t>
            </a:r>
            <a:r>
              <a:rPr lang="en-US" altLang="zh-CN" sz="2400" b="1" dirty="0"/>
              <a:t>(W-element) </a:t>
            </a:r>
            <a:r>
              <a:rPr lang="zh-CN" altLang="en-US" sz="2400" b="1" dirty="0"/>
              <a:t>的优势 </a:t>
            </a:r>
            <a:r>
              <a:rPr lang="en-US" altLang="zh-CN" sz="2400" b="1" dirty="0"/>
              <a:t>[1]</a:t>
            </a:r>
          </a:p>
          <a:p>
            <a:pPr lvl="1"/>
            <a:r>
              <a:rPr lang="zh-CN" altLang="en-US" sz="2000" dirty="0"/>
              <a:t>线长可变：因为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是对准 </a:t>
            </a:r>
            <a:r>
              <a:rPr lang="en-US" altLang="zh-CN" sz="2000" dirty="0"/>
              <a:t>TEM </a:t>
            </a:r>
            <a:r>
              <a:rPr lang="zh-CN" altLang="en-US" sz="2000" dirty="0"/>
              <a:t>传输线横截面结构的建模</a:t>
            </a:r>
            <a:endParaRPr lang="en-US" altLang="zh-CN" sz="2000" dirty="0"/>
          </a:p>
          <a:p>
            <a:pPr lvl="1"/>
            <a:r>
              <a:rPr lang="zh-CN" altLang="en-US" sz="2000" dirty="0"/>
              <a:t>时域仿真效率较高</a:t>
            </a:r>
            <a:endParaRPr lang="en-US" altLang="zh-CN" sz="2000" dirty="0"/>
          </a:p>
          <a:p>
            <a:pPr lvl="1"/>
            <a:r>
              <a:rPr lang="zh-CN" altLang="en-US" sz="2000" dirty="0"/>
              <a:t>便于做阻抗，损耗，串扰等信号完整性分析</a:t>
            </a:r>
            <a:endParaRPr lang="en-US" altLang="zh-CN" sz="2000" dirty="0"/>
          </a:p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模型的提取方法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电磁场数值求解器，如 </a:t>
            </a:r>
            <a:r>
              <a:rPr lang="en-US" altLang="zh-CN" sz="2000" dirty="0"/>
              <a:t>HFSS</a:t>
            </a:r>
          </a:p>
          <a:p>
            <a:pPr lvl="1"/>
            <a:r>
              <a:rPr lang="zh-CN" altLang="en-US" sz="2000" dirty="0"/>
              <a:t>基于测试，如从 </a:t>
            </a:r>
            <a:r>
              <a:rPr lang="en-US" altLang="zh-CN" sz="2000" dirty="0"/>
              <a:t>VNA </a:t>
            </a:r>
            <a:r>
              <a:rPr lang="zh-CN" altLang="en-US" sz="2000" dirty="0"/>
              <a:t>测量得到的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参数中提取</a:t>
            </a:r>
            <a:endParaRPr lang="en-US" altLang="zh-CN" sz="2000" dirty="0"/>
          </a:p>
          <a:p>
            <a:r>
              <a:rPr lang="zh-CN" altLang="en-US" sz="2400" b="1" dirty="0"/>
              <a:t>基于测试的建模方法的优势 </a:t>
            </a:r>
            <a:r>
              <a:rPr lang="en-US" altLang="zh-CN" sz="2400" b="1" dirty="0"/>
              <a:t>[2]</a:t>
            </a:r>
          </a:p>
          <a:p>
            <a:pPr lvl="1"/>
            <a:r>
              <a:rPr lang="zh-CN" altLang="en-US" sz="2000" dirty="0"/>
              <a:t>仿真结构同成品结构间的差异</a:t>
            </a:r>
            <a:endParaRPr lang="en-US" altLang="zh-CN" sz="2000" dirty="0"/>
          </a:p>
          <a:p>
            <a:pPr lvl="1"/>
            <a:r>
              <a:rPr lang="zh-CN" altLang="en-US" sz="2000" dirty="0"/>
              <a:t>场求解器精度限制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44535D-6E21-4F4B-B46A-1F7F68DB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B5FDBB-EFB5-4163-B6A7-0652B415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830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5E24120-E2D6-4CDF-A4D7-B2A7F8BF3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b="1" dirty="0"/>
              <a:t>研究目标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建立由 </a:t>
            </a:r>
            <a:r>
              <a:rPr lang="en-US" altLang="zh-CN" sz="2200" i="1" dirty="0"/>
              <a:t>S</a:t>
            </a:r>
            <a:r>
              <a:rPr lang="en-US" altLang="zh-CN" sz="2200" dirty="0"/>
              <a:t> </a:t>
            </a:r>
            <a:r>
              <a:rPr lang="zh-CN" altLang="en-US" sz="2200" dirty="0"/>
              <a:t>参数提取传输线 </a:t>
            </a:r>
            <a:r>
              <a:rPr lang="en-US" altLang="zh-CN" sz="2200" i="1" dirty="0"/>
              <a:t>RLGC</a:t>
            </a:r>
            <a:r>
              <a:rPr lang="en-US" altLang="zh-CN" sz="2200" dirty="0"/>
              <a:t> </a:t>
            </a:r>
            <a:r>
              <a:rPr lang="zh-CN" altLang="en-US" sz="2200" dirty="0"/>
              <a:t>参数的方法</a:t>
            </a:r>
            <a:endParaRPr lang="en-US" altLang="zh-CN" sz="2400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理论准备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理解基本概念：多导体传输线 </a:t>
            </a:r>
            <a:r>
              <a:rPr lang="en-US" altLang="zh-CN" sz="2000" dirty="0"/>
              <a:t>(MTL) </a:t>
            </a:r>
            <a:r>
              <a:rPr lang="zh-CN" altLang="en-US" sz="2000" dirty="0"/>
              <a:t>方程，传输线参数，微波网络分析</a:t>
            </a:r>
            <a:endParaRPr lang="en-US" altLang="zh-CN" sz="2000" dirty="0"/>
          </a:p>
          <a:p>
            <a:pPr lvl="1"/>
            <a:r>
              <a:rPr lang="zh-CN" altLang="en-US" sz="2000" dirty="0"/>
              <a:t>梳理正向过程：由传输线参数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求解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参数的所有细节</a:t>
            </a:r>
            <a:endParaRPr lang="en-US" altLang="zh-CN" sz="2000" dirty="0"/>
          </a:p>
          <a:p>
            <a:r>
              <a:rPr lang="en-US" altLang="zh-CN" sz="2400" b="1" dirty="0"/>
              <a:t>2. </a:t>
            </a:r>
            <a:r>
              <a:rPr lang="zh-CN" altLang="en-US" sz="2400" b="1" dirty="0"/>
              <a:t>公式推导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建立逆向过程 </a:t>
            </a:r>
            <a:r>
              <a:rPr lang="en-US" altLang="zh-CN" sz="2000" dirty="0"/>
              <a:t>( </a:t>
            </a:r>
            <a:r>
              <a:rPr lang="zh-CN" altLang="en-US" sz="2000" dirty="0"/>
              <a:t>由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提取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) </a:t>
            </a:r>
            <a:r>
              <a:rPr lang="zh-CN" altLang="en-US" sz="2000" dirty="0"/>
              <a:t>的算式和细节</a:t>
            </a:r>
            <a:endParaRPr lang="en-US" altLang="zh-CN" sz="2000" dirty="0"/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仿真验证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数据来源：</a:t>
            </a:r>
            <a:r>
              <a:rPr lang="en-US" altLang="zh-CN" sz="2000" dirty="0"/>
              <a:t>HFSS</a:t>
            </a:r>
            <a:r>
              <a:rPr lang="zh-CN" altLang="en-US" sz="2000" dirty="0"/>
              <a:t>，</a:t>
            </a:r>
            <a:r>
              <a:rPr lang="en-US" altLang="zh-CN" sz="2000" dirty="0"/>
              <a:t>ADS</a:t>
            </a:r>
            <a:r>
              <a:rPr lang="zh-CN" altLang="en-US" sz="2000" dirty="0"/>
              <a:t>，</a:t>
            </a:r>
            <a:r>
              <a:rPr lang="en-US" altLang="zh-CN" sz="2000" dirty="0"/>
              <a:t>Cadence </a:t>
            </a:r>
            <a:r>
              <a:rPr lang="en-US" altLang="zh-CN" sz="2000" dirty="0" err="1"/>
              <a:t>Sigrity</a:t>
            </a:r>
            <a:r>
              <a:rPr lang="zh-CN" altLang="en-US" sz="2000" dirty="0"/>
              <a:t>，</a:t>
            </a:r>
            <a:r>
              <a:rPr lang="en-US" altLang="zh-CN" sz="2000" dirty="0"/>
              <a:t>Polar Si9000 </a:t>
            </a:r>
            <a:r>
              <a:rPr lang="zh-CN" altLang="en-US" sz="2000" dirty="0"/>
              <a:t>等电磁仿真工具</a:t>
            </a:r>
            <a:endParaRPr lang="en-US" altLang="zh-CN" sz="2000" dirty="0"/>
          </a:p>
          <a:p>
            <a:pPr lvl="1"/>
            <a:r>
              <a:rPr lang="zh-CN" altLang="en-US" sz="2000" dirty="0"/>
              <a:t>算法实现：</a:t>
            </a:r>
            <a:r>
              <a:rPr lang="en-US" altLang="zh-CN" sz="2000" dirty="0"/>
              <a:t>MATLAB R2020a</a:t>
            </a:r>
          </a:p>
          <a:p>
            <a:r>
              <a:rPr lang="en-US" altLang="zh-CN" sz="2400" b="1" dirty="0"/>
              <a:t>4. </a:t>
            </a:r>
            <a:r>
              <a:rPr lang="zh-CN" altLang="en-US" sz="2400" b="1" dirty="0"/>
              <a:t>总结与展望</a:t>
            </a:r>
            <a:endParaRPr lang="en-US" altLang="zh-CN" sz="2400" b="1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07DD32-B50D-4363-8C82-F006AB38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研究目标与研究路线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AB3D6-C62F-412B-94E3-03C2A8A5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769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zh-CN" altLang="en-US" dirty="0"/>
                  <a:t> 是传输线的单位长度电阻、电感、电容、电导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</a:t>
                </a:r>
              </a:p>
              <a:p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参数是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 r="-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对位置变量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求导，得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zh-CN" altLang="en-US" dirty="0"/>
                  <a:t> （和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）相似对角化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可取（因为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互为转置）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dirty="0"/>
                  <a:t>的意义：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模式的复传播常数</a:t>
                </a: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5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定义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准 </a:t>
                </a:r>
                <a:r>
                  <a:rPr lang="en-US" altLang="zh-CN" dirty="0"/>
                  <a:t>TEM </a:t>
                </a:r>
                <a:r>
                  <a:rPr lang="zh-CN" altLang="en-US" dirty="0"/>
                  <a:t>传播模式的电压和电流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代入 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方程可得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是对角阵，故上式可视为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个独立的常微分方程，可求出通解</a:t>
                </a:r>
                <a:endParaRPr lang="en-US" altLang="zh-CN" dirty="0"/>
              </a:p>
            </p:txBody>
          </p:sp>
        </mc:Choice>
        <mc:Fallback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最终求得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将求解过程中的两个中间量定义为复传播常数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dirty="0"/>
                  <a:t>和特征阻抗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以及通解可以写成其他等价的形式</a:t>
                </a:r>
                <a:endParaRPr lang="en-US" altLang="zh-CN" dirty="0"/>
              </a:p>
              <a:p>
                <a:r>
                  <a:rPr lang="zh-CN" altLang="en-US" dirty="0"/>
                  <a:t>通解中的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个待定系数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zh-CN" altLang="en-US" dirty="0"/>
                  <a:t> 可结合终端条件确定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 r="-1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2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2901</TotalTime>
  <Words>2832</Words>
  <Application>Microsoft Office PowerPoint</Application>
  <PresentationFormat>全屏显示(4:3)</PresentationFormat>
  <Paragraphs>420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Visio</vt:lpstr>
      <vt:lpstr>Microsoft Visio 绘图</vt:lpstr>
      <vt:lpstr>本科毕业论文答辩</vt:lpstr>
      <vt:lpstr>基于 S 参数的多导体传输线 RLCG 提取算法</vt:lpstr>
      <vt:lpstr>目录 Contents</vt:lpstr>
      <vt:lpstr>目录 Contents</vt:lpstr>
      <vt:lpstr>研究背景</vt:lpstr>
      <vt:lpstr>研究目标与研究路线</vt:lpstr>
      <vt:lpstr>目录 Contents</vt:lpstr>
      <vt:lpstr>频域 MTL 方程的解</vt:lpstr>
      <vt:lpstr>频域 MTL 方程的解</vt:lpstr>
      <vt:lpstr>N+1 导体传输线的 2N 端口表征</vt:lpstr>
      <vt:lpstr>目录 Contents</vt:lpstr>
      <vt:lpstr>逆过程：由 S 参数提取传输线 RLGC</vt:lpstr>
      <vt:lpstr>相位折叠现象</vt:lpstr>
      <vt:lpstr>基于不连续点计数的相位解折叠算法</vt:lpstr>
      <vt:lpstr>相位解折叠</vt:lpstr>
      <vt:lpstr>若是多导体？</vt:lpstr>
      <vt:lpstr>模式追踪问题</vt:lpstr>
      <vt:lpstr>如何实现模式追踪？</vt:lpstr>
      <vt:lpstr>如何实现模式追踪？</vt:lpstr>
      <vt:lpstr>基于Hermitian内积的模式追踪算法</vt:lpstr>
      <vt:lpstr>模式追踪 + 相位解折叠</vt:lpstr>
      <vt:lpstr>基于 S 参数的传输线参数提取算法</vt:lpstr>
      <vt:lpstr>目录 Contents</vt:lpstr>
      <vt:lpstr>仿真实例一</vt:lpstr>
      <vt:lpstr>仿真实例二</vt:lpstr>
      <vt:lpstr>仿真实例二</vt:lpstr>
      <vt:lpstr>仿真实例三</vt:lpstr>
      <vt:lpstr>仿真实例四</vt:lpstr>
      <vt:lpstr>仿真实例四</vt:lpstr>
      <vt:lpstr>仿真实例四</vt:lpstr>
      <vt:lpstr>目录 Contents</vt:lpstr>
      <vt:lpstr>主要算法一览</vt:lpstr>
      <vt:lpstr>主要算法一览</vt:lpstr>
      <vt:lpstr>全文工作总结</vt:lpstr>
      <vt:lpstr>未来研究展望</vt:lpstr>
      <vt:lpstr>感谢老师和同学们的聆听 恳请各位老师批评指正</vt:lpstr>
      <vt:lpstr>谢谢！</vt:lpstr>
      <vt:lpstr>参考文献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guorui wei</cp:lastModifiedBy>
  <cp:revision>329</cp:revision>
  <dcterms:created xsi:type="dcterms:W3CDTF">2016-04-20T02:59:17Z</dcterms:created>
  <dcterms:modified xsi:type="dcterms:W3CDTF">2020-06-14T11:24:08Z</dcterms:modified>
</cp:coreProperties>
</file>